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A9EEA-9B51-49E0-B773-8F1AE13097E8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B8E07-ADBE-4305-9D04-8B0ABBE5A3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5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Fire</a:t>
            </a:r>
            <a:r>
              <a:rPr lang="en-GB" baseline="0" dirty="0" smtClean="0"/>
              <a:t> exits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Share digital preservation policy writing experience: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primarily from the Digital Preservation at Oxford and Cambridge (DPOC) project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previous policy writing experience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This is only one perspective in writing policy – though we are trying to make our experiences relevant to a broader range of policy writing (probably more relevant to the Higher Education and GLAM sectors)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RUN THROUGH the different sections for the day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Encourage participation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Chatham rules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https://</a:t>
            </a:r>
            <a:r>
              <a:rPr lang="en-GB" baseline="0" dirty="0" err="1" smtClean="0"/>
              <a:t>www.chathamhouse.org</a:t>
            </a:r>
            <a:r>
              <a:rPr lang="en-GB" baseline="0" dirty="0" smtClean="0"/>
              <a:t>/</a:t>
            </a:r>
            <a:r>
              <a:rPr lang="en-GB" baseline="0" dirty="0" err="1" smtClean="0"/>
              <a:t>chatham</a:t>
            </a:r>
            <a:r>
              <a:rPr lang="en-GB" baseline="0" dirty="0" smtClean="0"/>
              <a:t>-house-rule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“</a:t>
            </a:r>
            <a:r>
              <a:rPr lang="en-GB" dirty="0" smtClean="0"/>
              <a:t>participants are free to use the information received, but neither the identity nor the affiliation of the speaker(s), nor that of any other participant, may be revealed.</a:t>
            </a:r>
            <a:r>
              <a:rPr lang="en-GB" baseline="0" dirty="0" smtClean="0"/>
              <a:t>”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Code of conduct - DPC </a:t>
            </a:r>
            <a:r>
              <a:rPr lang="en-GB" b="1" baseline="0" dirty="0" smtClean="0"/>
              <a:t>Inclusion and Diversity Policy</a:t>
            </a:r>
            <a:r>
              <a:rPr lang="en-GB" b="0" baseline="0" dirty="0" smtClean="0"/>
              <a:t> (next slide)</a:t>
            </a:r>
            <a:endParaRPr lang="en-GB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857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Introduce the DPC </a:t>
            </a:r>
            <a:r>
              <a:rPr lang="en-GB" b="1" baseline="0" dirty="0" smtClean="0"/>
              <a:t>Inclusion and Diversity Policy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baseline="0" dirty="0" smtClean="0"/>
              <a:t>https://</a:t>
            </a:r>
            <a:r>
              <a:rPr lang="en-GB" b="0" baseline="0" dirty="0" err="1" smtClean="0"/>
              <a:t>www.dpconline.org</a:t>
            </a:r>
            <a:r>
              <a:rPr lang="en-GB" b="0" baseline="0" dirty="0" smtClean="0"/>
              <a:t>/news/</a:t>
            </a:r>
            <a:r>
              <a:rPr lang="en-GB" b="0" baseline="0" dirty="0" err="1" smtClean="0"/>
              <a:t>dpc</a:t>
            </a:r>
            <a:r>
              <a:rPr lang="en-GB" b="0" baseline="0" dirty="0" smtClean="0"/>
              <a:t>-inclusion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b="0" baseline="0" dirty="0" smtClean="0"/>
              <a:t>Published in June 2018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b="0" baseline="0" dirty="0" smtClean="0"/>
              <a:t>Direct response to community needs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b="0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b="0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694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Introductions from all attendees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baseline="0" dirty="0" smtClean="0"/>
              <a:t>Starting with: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baseline="0" dirty="0" smtClean="0"/>
              <a:t>Presenters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baseline="0" dirty="0" smtClean="0"/>
              <a:t>DPC staff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GB" baseline="0" dirty="0" smtClean="0"/>
              <a:t>DPOC Project Managers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aseline="0" dirty="0" smtClean="0"/>
              <a:t>Round robins: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Name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What organisation are you from?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What do you hope to get out of the day?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149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noProof="0" dirty="0" smtClean="0"/>
              <a:t>2.5 year project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noProof="0" dirty="0" smtClean="0"/>
              <a:t>The Polonsky</a:t>
            </a:r>
            <a:r>
              <a:rPr lang="en-GB" baseline="0" noProof="0" dirty="0" smtClean="0"/>
              <a:t> Foundation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noProof="0" dirty="0" smtClean="0"/>
              <a:t>Purpose look at digital preservation of primary digitised materials, but also wider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116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Created three roles modelled</a:t>
            </a:r>
            <a:r>
              <a:rPr lang="en-GB" baseline="0" dirty="0" smtClean="0"/>
              <a:t> on the three-legged-stool of Digital Preservation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Click</a:t>
            </a:r>
            <a:r>
              <a:rPr lang="en-GB" baseline="0" dirty="0" smtClean="0"/>
              <a:t> (animation): Technical fellows</a:t>
            </a:r>
          </a:p>
          <a:p>
            <a:r>
              <a:rPr lang="en-GB" baseline="0" dirty="0" smtClean="0"/>
              <a:t>Click (animation): Outreach and training fellows </a:t>
            </a:r>
          </a:p>
          <a:p>
            <a:r>
              <a:rPr lang="en-GB" baseline="0" dirty="0" smtClean="0"/>
              <a:t>Click (animation): Policy and planning fellows </a:t>
            </a:r>
          </a:p>
          <a:p>
            <a:endParaRPr lang="en-GB" baseline="0" dirty="0" smtClean="0"/>
          </a:p>
          <a:p>
            <a:r>
              <a:rPr lang="en-GB" baseline="0" dirty="0" smtClean="0"/>
              <a:t>Goal to create business cases which moved the organisations from project activity to programme activity</a:t>
            </a:r>
          </a:p>
          <a:p>
            <a:endParaRPr lang="en-GB" baseline="0" dirty="0" smtClean="0"/>
          </a:p>
          <a:p>
            <a:r>
              <a:rPr lang="en-GB" baseline="0" dirty="0" smtClean="0"/>
              <a:t>Policy and strategy key in driving change 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729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088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621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05B76-8699-450F-AF62-CDE21B60DA4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4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889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13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289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6" descr="OCLC_H_PMS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4537" y="6255761"/>
            <a:ext cx="1144832" cy="38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01" y="6254496"/>
            <a:ext cx="4671039" cy="39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0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1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378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47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7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09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13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029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02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418D0-7D00-4C9C-B171-3645935CC2D1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7E366-1FD0-439A-B56B-7B96C380F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10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pconline.org/news/dpc-inclus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poc.ac.uk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55677"/>
            <a:ext cx="12192000" cy="4696037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657" y="1536816"/>
            <a:ext cx="11723961" cy="320973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>Devising Your Digital Preservation Policy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sz="2700" dirty="0" smtClean="0">
                <a:latin typeface="+mn-lt"/>
              </a:rPr>
              <a:t>Learnings from the Digital Preservation at Oxford and Cambridge (DPOC) project </a:t>
            </a:r>
            <a:br>
              <a:rPr lang="en-GB" sz="2700" dirty="0" smtClean="0">
                <a:latin typeface="+mn-lt"/>
              </a:rPr>
            </a:br>
            <a:r>
              <a:rPr lang="en-GB" sz="1800" dirty="0" smtClean="0">
                <a:latin typeface="+mn-lt"/>
              </a:rPr>
              <a:t/>
            </a:r>
            <a:br>
              <a:rPr lang="en-GB" sz="1800" dirty="0" smtClean="0">
                <a:latin typeface="+mn-lt"/>
              </a:rPr>
            </a:br>
            <a:endParaRPr lang="en-GB" sz="1800" dirty="0">
              <a:latin typeface="+mn-lt"/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7525" y="5912051"/>
            <a:ext cx="1456093" cy="81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edinburgh university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65" y="5980619"/>
            <a:ext cx="783158" cy="78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bodleian libraries logo blu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030" y="6011282"/>
            <a:ext cx="1125968" cy="78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484" y="6011282"/>
            <a:ext cx="2351985" cy="727054"/>
          </a:xfrm>
          <a:prstGeom prst="rect">
            <a:avLst/>
          </a:prstGeom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476" y="6110514"/>
            <a:ext cx="2203049" cy="583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08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32" y="6108175"/>
            <a:ext cx="4976595" cy="70856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10606469" y="6216237"/>
            <a:ext cx="152829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1015" t="5016" r="11781" b="4083"/>
          <a:stretch/>
        </p:blipFill>
        <p:spPr>
          <a:xfrm>
            <a:off x="1654222" y="234026"/>
            <a:ext cx="8869249" cy="587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45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library university of edinburg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82" y="941195"/>
            <a:ext cx="5031713" cy="223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1780" b="8465"/>
          <a:stretch/>
        </p:blipFill>
        <p:spPr>
          <a:xfrm>
            <a:off x="416081" y="3177512"/>
            <a:ext cx="5031713" cy="2476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3992"/>
          <a:stretch/>
        </p:blipFill>
        <p:spPr>
          <a:xfrm>
            <a:off x="5447796" y="941195"/>
            <a:ext cx="6299705" cy="47128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33" y="6108175"/>
            <a:ext cx="4403079" cy="70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1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746904" y="159655"/>
          <a:ext cx="10698192" cy="6676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6096"/>
                <a:gridCol w="8352096"/>
              </a:tblGrid>
              <a:tr h="413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r>
                        <a:rPr lang="en-GB" sz="2400" dirty="0" smtClean="0">
                          <a:effectLst/>
                        </a:rPr>
                        <a:t>Time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 </a:t>
                      </a:r>
                      <a:r>
                        <a:rPr lang="en-GB" sz="2400" dirty="0" smtClean="0">
                          <a:effectLst/>
                        </a:rPr>
                        <a:t>Sessions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10:30 </a:t>
                      </a:r>
                      <a:r>
                        <a:rPr lang="en-GB" sz="2400" dirty="0" smtClean="0">
                          <a:effectLst/>
                        </a:rPr>
                        <a:t>– </a:t>
                      </a:r>
                      <a:r>
                        <a:rPr lang="en-GB" sz="2400" dirty="0">
                          <a:effectLst/>
                        </a:rPr>
                        <a:t>11:00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Introductions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11:00 </a:t>
                      </a:r>
                      <a:r>
                        <a:rPr lang="en-GB" sz="2400" dirty="0" smtClean="0">
                          <a:effectLst/>
                        </a:rPr>
                        <a:t>– 11:35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Policy landscape </a:t>
                      </a:r>
                      <a:r>
                        <a:rPr lang="en-GB" sz="2400" dirty="0" smtClean="0">
                          <a:effectLst/>
                        </a:rPr>
                        <a:t>(&amp; relationship </a:t>
                      </a:r>
                      <a:r>
                        <a:rPr lang="en-GB" sz="2400" dirty="0">
                          <a:effectLst/>
                        </a:rPr>
                        <a:t>to digital preservation)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effectLst/>
                        </a:rPr>
                        <a:t>11:35 – 11:50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i="1" dirty="0">
                          <a:solidFill>
                            <a:schemeClr val="tx1"/>
                          </a:solidFill>
                          <a:effectLst/>
                        </a:rPr>
                        <a:t>Coffee &amp; tea break</a:t>
                      </a:r>
                      <a:endParaRPr lang="en-GB" sz="24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11:50 </a:t>
                      </a:r>
                      <a:r>
                        <a:rPr lang="en-GB" sz="2400" dirty="0" smtClean="0">
                          <a:effectLst/>
                        </a:rPr>
                        <a:t>–</a:t>
                      </a:r>
                      <a:r>
                        <a:rPr lang="en-GB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12:10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effectLst/>
                        </a:rPr>
                        <a:t>Policy templates </a:t>
                      </a:r>
                      <a:endParaRPr lang="en-GB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854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12:10 – </a:t>
                      </a:r>
                      <a:r>
                        <a:rPr lang="en-GB" sz="2400" dirty="0">
                          <a:effectLst/>
                        </a:rPr>
                        <a:t>12:50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International digital preservation policy review &amp; local policy gap analysis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548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i="1" dirty="0">
                          <a:solidFill>
                            <a:schemeClr val="tx1"/>
                          </a:solidFill>
                          <a:effectLst/>
                        </a:rPr>
                        <a:t>12:50 </a:t>
                      </a:r>
                      <a:r>
                        <a:rPr lang="en-GB" sz="2400" b="1" i="1" dirty="0" smtClean="0">
                          <a:solidFill>
                            <a:schemeClr val="tx1"/>
                          </a:solidFill>
                          <a:effectLst/>
                        </a:rPr>
                        <a:t>–</a:t>
                      </a:r>
                      <a:r>
                        <a:rPr lang="en-GB" sz="2800" b="1" i="1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2400" b="1" i="1" dirty="0">
                          <a:solidFill>
                            <a:schemeClr val="tx1"/>
                          </a:solidFill>
                          <a:effectLst/>
                        </a:rPr>
                        <a:t>13:30</a:t>
                      </a:r>
                      <a:endParaRPr lang="en-GB" sz="24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i="1" dirty="0" smtClean="0">
                          <a:solidFill>
                            <a:schemeClr val="tx1"/>
                          </a:solidFill>
                          <a:effectLst/>
                        </a:rPr>
                        <a:t>Lunch</a:t>
                      </a:r>
                      <a:endParaRPr lang="en-GB" sz="24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98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13:30 </a:t>
                      </a:r>
                      <a:r>
                        <a:rPr lang="en-GB" sz="2400" dirty="0" smtClean="0">
                          <a:effectLst/>
                        </a:rPr>
                        <a:t>– 14:10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Authoring process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14:10 – 14:30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Implementation plans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14:30 </a:t>
                      </a:r>
                      <a:r>
                        <a:rPr lang="en-GB" sz="2400" dirty="0" smtClean="0">
                          <a:effectLst/>
                        </a:rPr>
                        <a:t>– </a:t>
                      </a:r>
                      <a:r>
                        <a:rPr lang="en-GB" sz="2400" dirty="0">
                          <a:effectLst/>
                        </a:rPr>
                        <a:t>14:50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Governance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14:50 </a:t>
                      </a:r>
                      <a:r>
                        <a:rPr lang="en-GB" sz="2400" dirty="0" smtClean="0">
                          <a:effectLst/>
                        </a:rPr>
                        <a:t>– 15:40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Round table </a:t>
                      </a:r>
                      <a:r>
                        <a:rPr lang="en-GB" sz="2400" dirty="0" smtClean="0">
                          <a:effectLst/>
                        </a:rPr>
                        <a:t>discussions (&amp; reporting back</a:t>
                      </a:r>
                      <a:r>
                        <a:rPr lang="en-GB" sz="2400" baseline="0" dirty="0" smtClean="0">
                          <a:effectLst/>
                        </a:rPr>
                        <a:t> to the group)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  <a:tr h="4870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15:40 – 16:10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Q&amp;A and wrap up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3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959" y="595423"/>
            <a:ext cx="10515600" cy="54607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3200" dirty="0"/>
              <a:t>The DPC Community is guided by the values set out in the </a:t>
            </a:r>
            <a:r>
              <a:rPr lang="en-GB" sz="3200" dirty="0" smtClean="0"/>
              <a:t>[DPC] Strategic </a:t>
            </a:r>
            <a:r>
              <a:rPr lang="en-GB" sz="3200" dirty="0"/>
              <a:t>Plan and aims to be </a:t>
            </a:r>
            <a:r>
              <a:rPr lang="en-GB" sz="3200" i="1" dirty="0">
                <a:solidFill>
                  <a:srgbClr val="00B050"/>
                </a:solidFill>
              </a:rPr>
              <a:t>respectful, welcoming, inclusive and transparent</a:t>
            </a:r>
            <a:r>
              <a:rPr lang="en-GB" sz="3200" dirty="0"/>
              <a:t>. It </a:t>
            </a:r>
            <a:r>
              <a:rPr lang="en-GB" sz="3200" i="1" dirty="0">
                <a:solidFill>
                  <a:srgbClr val="00B050"/>
                </a:solidFill>
              </a:rPr>
              <a:t>encourages diversity</a:t>
            </a:r>
            <a:r>
              <a:rPr lang="en-GB" sz="3200" b="1" dirty="0">
                <a:solidFill>
                  <a:srgbClr val="00B050"/>
                </a:solidFill>
              </a:rPr>
              <a:t> </a:t>
            </a:r>
            <a:r>
              <a:rPr lang="en-GB" sz="3200" dirty="0"/>
              <a:t>in all its forms and is committed to being </a:t>
            </a:r>
            <a:r>
              <a:rPr lang="en-GB" sz="3200" i="1" dirty="0">
                <a:solidFill>
                  <a:srgbClr val="00B050"/>
                </a:solidFill>
              </a:rPr>
              <a:t>accessible to everyone who wishes to engage</a:t>
            </a:r>
            <a:r>
              <a:rPr lang="en-GB" sz="3200" b="1" dirty="0">
                <a:solidFill>
                  <a:srgbClr val="00B050"/>
                </a:solidFill>
              </a:rPr>
              <a:t> </a:t>
            </a:r>
            <a:r>
              <a:rPr lang="en-GB" sz="3200" dirty="0"/>
              <a:t>with the topic of digital preservation</a:t>
            </a:r>
            <a:r>
              <a:rPr lang="en-GB" sz="3200" dirty="0" smtClean="0"/>
              <a:t>. </a:t>
            </a:r>
          </a:p>
          <a:p>
            <a:pPr marL="0" indent="0" algn="ctr">
              <a:buNone/>
            </a:pPr>
            <a:r>
              <a:rPr lang="en-GB" sz="3200" b="1" dirty="0" smtClean="0">
                <a:solidFill>
                  <a:srgbClr val="00B050"/>
                </a:solidFill>
              </a:rPr>
              <a:t>Communities </a:t>
            </a:r>
            <a:r>
              <a:rPr lang="en-GB" sz="3200" b="1" dirty="0">
                <a:solidFill>
                  <a:srgbClr val="00B050"/>
                </a:solidFill>
              </a:rPr>
              <a:t>that fully embrace these values are shown to be more effective, innovative and stronger. </a:t>
            </a:r>
            <a:r>
              <a:rPr lang="en-GB" sz="3200" dirty="0"/>
              <a:t>The DPC asks all those who are part of this community and/or interacting within DPC spaces to be </a:t>
            </a:r>
            <a:r>
              <a:rPr lang="en-GB" sz="3200" i="1" dirty="0">
                <a:solidFill>
                  <a:srgbClr val="00B050"/>
                </a:solidFill>
              </a:rPr>
              <a:t>positive, accepting, and sensitive to the needs and feelings of others</a:t>
            </a:r>
            <a:r>
              <a:rPr lang="en-GB" sz="3200" dirty="0"/>
              <a:t>. Harassment of any member of the DPC Community will not be tolerated and appropriate steps will be taken to deal with any such issues.</a:t>
            </a:r>
          </a:p>
        </p:txBody>
      </p:sp>
      <p:sp>
        <p:nvSpPr>
          <p:cNvPr id="4" name="Date Placeholder 2"/>
          <p:cNvSpPr txBox="1">
            <a:spLocks/>
          </p:cNvSpPr>
          <p:nvPr/>
        </p:nvSpPr>
        <p:spPr bwMode="auto">
          <a:xfrm>
            <a:off x="4588043" y="6310709"/>
            <a:ext cx="7058526" cy="418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538163" indent="-266700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809625" indent="-269875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079500" indent="-268288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350963" indent="-269875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8081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2653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7225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1797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Aft>
                <a:spcPct val="0"/>
              </a:spcAft>
              <a:buNone/>
            </a:pPr>
            <a:r>
              <a:rPr lang="en-GB" altLang="en-US" sz="1400" dirty="0" smtClean="0"/>
              <a:t>DPC Inclusion and Diversity Policy (2018) </a:t>
            </a:r>
            <a:r>
              <a:rPr lang="en-GB" altLang="en-US" sz="1400" dirty="0" smtClean="0">
                <a:solidFill>
                  <a:srgbClr val="00305C"/>
                </a:solidFill>
                <a:hlinkClick r:id="rId3"/>
              </a:rPr>
              <a:t>https://www.dpconline.org/news/dpc-inclusion</a:t>
            </a:r>
            <a:r>
              <a:rPr lang="en-GB" altLang="en-US" sz="1400" dirty="0" smtClean="0">
                <a:solidFill>
                  <a:srgbClr val="00305C"/>
                </a:solidFill>
              </a:rPr>
              <a:t> </a:t>
            </a:r>
            <a:endParaRPr lang="en-GB" altLang="en-US" sz="1400" dirty="0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83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959" y="170485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n-GB" sz="4400" i="1" dirty="0" smtClean="0"/>
          </a:p>
          <a:p>
            <a:pPr marL="0" indent="0" algn="ctr">
              <a:buNone/>
            </a:pPr>
            <a:r>
              <a:rPr lang="en-GB" sz="4400" i="1" dirty="0" smtClean="0"/>
              <a:t>Introductions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60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dirty="0" smtClean="0"/>
              <a:t>Digital Preservation at Oxford and Cambridge Project </a:t>
            </a:r>
            <a:r>
              <a:rPr lang="en-GB" sz="3600" dirty="0" smtClean="0"/>
              <a:t>(2016-2018) </a:t>
            </a:r>
            <a:endParaRPr lang="en-GB" sz="3600" dirty="0"/>
          </a:p>
        </p:txBody>
      </p:sp>
      <p:pic>
        <p:nvPicPr>
          <p:cNvPr id="4098" name="Picture 2" descr="http://www.dpoc.ac.uk/wp-content/uploads/sites/181/2016/08/20170308_DPOCtea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" t="7125" r="-441" b="35816"/>
          <a:stretch/>
        </p:blipFill>
        <p:spPr bwMode="auto">
          <a:xfrm>
            <a:off x="-80357" y="1856941"/>
            <a:ext cx="12352713" cy="391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" y="5935933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The Polonsky Digital Preservation Research Fellows </a:t>
            </a:r>
            <a:endParaRPr lang="en-GB" sz="2000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 bwMode="auto">
          <a:xfrm>
            <a:off x="4588043" y="6310709"/>
            <a:ext cx="7058526" cy="418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538163" indent="-266700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809625" indent="-269875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079500" indent="-268288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4pPr>
            <a:lvl5pPr marL="1350963" indent="-269875"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5pPr>
            <a:lvl6pPr marL="18081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2653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7pPr>
            <a:lvl8pPr marL="27225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179763" indent="-269875" eaLnBrk="0" fontAlgn="base" hangingPunct="0">
              <a:spcBef>
                <a:spcPct val="0"/>
              </a:spcBef>
              <a:spcAft>
                <a:spcPct val="75000"/>
              </a:spcAft>
              <a:buChar char="•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Aft>
                <a:spcPct val="0"/>
              </a:spcAft>
              <a:buNone/>
            </a:pPr>
            <a:r>
              <a:rPr lang="en-GB" altLang="en-US" sz="1400" dirty="0">
                <a:solidFill>
                  <a:srgbClr val="00305C"/>
                </a:solidFill>
                <a:hlinkClick r:id="rId4"/>
              </a:rPr>
              <a:t>http://www.dpoc.ac.uk</a:t>
            </a:r>
            <a:r>
              <a:rPr lang="en-GB" altLang="en-US" sz="1400" dirty="0" smtClean="0">
                <a:solidFill>
                  <a:srgbClr val="00305C"/>
                </a:solidFill>
                <a:hlinkClick r:id="rId4"/>
              </a:rPr>
              <a:t>/</a:t>
            </a:r>
            <a:endParaRPr lang="en-GB" altLang="en-US" sz="1400" dirty="0">
              <a:solidFill>
                <a:srgbClr val="0030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32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dirty="0" smtClean="0"/>
              <a:t>Digital Preservation at Oxford and Cambridge Project </a:t>
            </a:r>
            <a:r>
              <a:rPr lang="en-GB" sz="3600" dirty="0" smtClean="0"/>
              <a:t>(2016-2018) </a:t>
            </a:r>
            <a:endParaRPr lang="en-GB" sz="3600" dirty="0"/>
          </a:p>
        </p:txBody>
      </p:sp>
      <p:pic>
        <p:nvPicPr>
          <p:cNvPr id="4098" name="Picture 2" descr="http://www.dpoc.ac.uk/wp-content/uploads/sites/181/2016/08/20170308_DPOCtea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" t="7125" r="-441" b="35816"/>
          <a:stretch/>
        </p:blipFill>
        <p:spPr bwMode="auto">
          <a:xfrm>
            <a:off x="-80357" y="1856941"/>
            <a:ext cx="12352713" cy="391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" y="5935933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The Polonsky Digital Preservation Research Fellows </a:t>
            </a:r>
            <a:endParaRPr lang="en-GB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403273" y="2044931"/>
            <a:ext cx="4256116" cy="1064030"/>
            <a:chOff x="5403273" y="2044931"/>
            <a:chExt cx="4256116" cy="1064030"/>
          </a:xfrm>
        </p:grpSpPr>
        <p:cxnSp>
          <p:nvCxnSpPr>
            <p:cNvPr id="4" name="Straight Arrow Connector 3"/>
            <p:cNvCxnSpPr/>
            <p:nvPr/>
          </p:nvCxnSpPr>
          <p:spPr>
            <a:xfrm flipH="1">
              <a:off x="5403273" y="2277689"/>
              <a:ext cx="2460567" cy="831272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7650482" y="2277689"/>
              <a:ext cx="213358" cy="831272"/>
            </a:xfrm>
            <a:prstGeom prst="straightConnector1">
              <a:avLst/>
            </a:prstGeom>
            <a:ln w="698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863840" y="2044931"/>
              <a:ext cx="1795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Technical Fellows</a:t>
              </a:r>
              <a:endParaRPr lang="en-GB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9083" y="2533151"/>
            <a:ext cx="12152511" cy="1507321"/>
            <a:chOff x="259083" y="2533151"/>
            <a:chExt cx="12152511" cy="1507321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994757" y="2985609"/>
              <a:ext cx="1147156" cy="827701"/>
            </a:xfrm>
            <a:prstGeom prst="straightConnector1">
              <a:avLst/>
            </a:prstGeom>
            <a:ln w="603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9125989" y="3675276"/>
              <a:ext cx="2011679" cy="365196"/>
            </a:xfrm>
            <a:prstGeom prst="straightConnector1">
              <a:avLst/>
            </a:prstGeom>
            <a:ln w="603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9428711" y="3305944"/>
              <a:ext cx="29828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Training and Outreach Fellow 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59083" y="2533151"/>
              <a:ext cx="29828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Training and Outreach Fellow </a:t>
              </a:r>
              <a:endParaRPr lang="en-GB" dirty="0"/>
            </a:p>
          </p:txBody>
        </p:sp>
      </p:grpSp>
      <p:grpSp>
        <p:nvGrpSpPr>
          <p:cNvPr id="4097" name="Group 4096"/>
          <p:cNvGrpSpPr/>
          <p:nvPr/>
        </p:nvGrpSpPr>
        <p:grpSpPr>
          <a:xfrm>
            <a:off x="642997" y="5352476"/>
            <a:ext cx="4480414" cy="1128408"/>
            <a:chOff x="642997" y="5352476"/>
            <a:chExt cx="4480414" cy="1128408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2959331" y="5544177"/>
              <a:ext cx="2164080" cy="591811"/>
            </a:xfrm>
            <a:prstGeom prst="straightConnector1">
              <a:avLst/>
            </a:prstGeom>
            <a:ln w="603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2959331" y="5352476"/>
              <a:ext cx="748145" cy="783512"/>
            </a:xfrm>
            <a:prstGeom prst="straightConnector1">
              <a:avLst/>
            </a:prstGeom>
            <a:ln w="603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42997" y="6111552"/>
              <a:ext cx="283741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Policy and Planning Fellows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4128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1" dirty="0" smtClean="0"/>
              <a:t>Challenges and opportunities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70929" cy="4611034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1" dirty="0" smtClean="0"/>
              <a:t>Challenges </a:t>
            </a:r>
          </a:p>
          <a:p>
            <a:pPr marL="0" indent="0">
              <a:buNone/>
            </a:pPr>
            <a:endParaRPr lang="en-GB" b="1" i="1" dirty="0"/>
          </a:p>
          <a:p>
            <a:r>
              <a:rPr lang="en-GB" i="1" dirty="0"/>
              <a:t>Too </a:t>
            </a:r>
            <a:r>
              <a:rPr lang="en-GB" i="1" dirty="0" smtClean="0"/>
              <a:t>many/too few </a:t>
            </a:r>
            <a:r>
              <a:rPr lang="en-GB" i="1" dirty="0"/>
              <a:t>policies </a:t>
            </a:r>
            <a:endParaRPr lang="en-GB" i="1" dirty="0" smtClean="0"/>
          </a:p>
          <a:p>
            <a:endParaRPr lang="en-GB" i="1" dirty="0"/>
          </a:p>
          <a:p>
            <a:r>
              <a:rPr lang="en-GB" i="1" dirty="0" smtClean="0"/>
              <a:t>Committee structure</a:t>
            </a:r>
          </a:p>
          <a:p>
            <a:pPr marL="0" indent="0">
              <a:buNone/>
            </a:pPr>
            <a:endParaRPr lang="en-GB" i="1" dirty="0" smtClean="0"/>
          </a:p>
          <a:p>
            <a:r>
              <a:rPr lang="en-GB" i="1" dirty="0"/>
              <a:t>It takes time </a:t>
            </a:r>
            <a:endParaRPr lang="en-GB" i="1" dirty="0" smtClean="0"/>
          </a:p>
          <a:p>
            <a:endParaRPr lang="en-GB" i="1" dirty="0"/>
          </a:p>
          <a:p>
            <a:r>
              <a:rPr lang="en-GB" i="1" dirty="0" smtClean="0"/>
              <a:t>Governance</a:t>
            </a:r>
          </a:p>
          <a:p>
            <a:endParaRPr lang="en-GB" i="1" dirty="0"/>
          </a:p>
          <a:p>
            <a:endParaRPr lang="en-GB" i="1" dirty="0"/>
          </a:p>
          <a:p>
            <a:endParaRPr lang="en-GB" b="1" i="1" dirty="0" smtClean="0"/>
          </a:p>
          <a:p>
            <a:endParaRPr lang="en-GB" b="1" i="1" dirty="0"/>
          </a:p>
          <a:p>
            <a:endParaRPr lang="en-GB" b="1" i="1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3518" y="1825625"/>
            <a:ext cx="4970929" cy="46110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 smtClean="0"/>
              <a:t>Opportunities</a:t>
            </a:r>
          </a:p>
          <a:p>
            <a:pPr marL="0" indent="0">
              <a:buNone/>
            </a:pPr>
            <a:endParaRPr lang="en-GB" b="1" i="1" dirty="0"/>
          </a:p>
          <a:p>
            <a:r>
              <a:rPr lang="en-GB" i="1" dirty="0" smtClean="0"/>
              <a:t> Advocacy and outreach</a:t>
            </a:r>
          </a:p>
          <a:p>
            <a:endParaRPr lang="en-GB" i="1" dirty="0"/>
          </a:p>
          <a:p>
            <a:r>
              <a:rPr lang="en-GB" i="1" dirty="0" smtClean="0"/>
              <a:t>Getting senior staff on-board</a:t>
            </a:r>
          </a:p>
          <a:p>
            <a:endParaRPr lang="en-GB" i="1" dirty="0"/>
          </a:p>
          <a:p>
            <a:r>
              <a:rPr lang="en-GB" i="1" dirty="0" smtClean="0"/>
              <a:t>Thinking about what we do and why we do it  </a:t>
            </a:r>
          </a:p>
          <a:p>
            <a:pPr marL="0" indent="0">
              <a:buNone/>
            </a:pPr>
            <a:r>
              <a:rPr lang="en-GB" i="1" dirty="0" smtClean="0"/>
              <a:t> </a:t>
            </a:r>
            <a:endParaRPr lang="en-GB" i="1" dirty="0"/>
          </a:p>
          <a:p>
            <a:r>
              <a:rPr lang="en-GB" i="1" dirty="0" smtClean="0"/>
              <a:t>Linking up policies </a:t>
            </a:r>
          </a:p>
          <a:p>
            <a:endParaRPr lang="en-GB" i="1" dirty="0" smtClean="0"/>
          </a:p>
          <a:p>
            <a:r>
              <a:rPr lang="en-GB" i="1" dirty="0" smtClean="0"/>
              <a:t>Establishing cross-departmental communication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901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1" dirty="0" smtClean="0"/>
              <a:t>Challenges and opportunities 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70929" cy="4611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1" dirty="0"/>
              <a:t>Challenges </a:t>
            </a:r>
          </a:p>
          <a:p>
            <a:pPr marL="0" indent="0">
              <a:buNone/>
            </a:pPr>
            <a:endParaRPr lang="en-GB" b="1" i="1" dirty="0"/>
          </a:p>
          <a:p>
            <a:r>
              <a:rPr lang="en-GB" i="1" dirty="0"/>
              <a:t>Too many/too few policies </a:t>
            </a:r>
          </a:p>
          <a:p>
            <a:endParaRPr lang="en-GB" i="1" dirty="0"/>
          </a:p>
          <a:p>
            <a:r>
              <a:rPr lang="en-GB" i="1" dirty="0"/>
              <a:t>Committee structure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/>
              <a:t>It takes time </a:t>
            </a:r>
          </a:p>
          <a:p>
            <a:endParaRPr lang="en-GB" i="1" dirty="0"/>
          </a:p>
          <a:p>
            <a:r>
              <a:rPr lang="en-GB" i="1" dirty="0"/>
              <a:t>Governance</a:t>
            </a:r>
          </a:p>
          <a:p>
            <a:endParaRPr lang="en-GB" i="1" dirty="0"/>
          </a:p>
          <a:p>
            <a:endParaRPr lang="en-GB" i="1" dirty="0"/>
          </a:p>
          <a:p>
            <a:endParaRPr lang="en-GB" b="1" i="1" dirty="0" smtClean="0"/>
          </a:p>
          <a:p>
            <a:endParaRPr lang="en-GB" b="1" i="1" dirty="0"/>
          </a:p>
          <a:p>
            <a:endParaRPr lang="en-GB" b="1" i="1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53518" y="1825625"/>
            <a:ext cx="4970929" cy="461103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 smtClean="0"/>
              <a:t>Opportunities</a:t>
            </a:r>
          </a:p>
          <a:p>
            <a:pPr marL="0" indent="0">
              <a:buNone/>
            </a:pPr>
            <a:endParaRPr lang="en-GB" b="1" i="1" dirty="0"/>
          </a:p>
          <a:p>
            <a:r>
              <a:rPr lang="en-GB" i="1" dirty="0" smtClean="0"/>
              <a:t> Advocacy and outreach</a:t>
            </a:r>
          </a:p>
          <a:p>
            <a:endParaRPr lang="en-GB" i="1" dirty="0"/>
          </a:p>
          <a:p>
            <a:r>
              <a:rPr lang="en-GB" i="1" dirty="0" smtClean="0"/>
              <a:t>Getting senior staff on-board</a:t>
            </a:r>
          </a:p>
          <a:p>
            <a:endParaRPr lang="en-GB" i="1" dirty="0"/>
          </a:p>
          <a:p>
            <a:r>
              <a:rPr lang="en-GB" i="1" dirty="0" smtClean="0"/>
              <a:t>Thinking about what we do and why we do it  </a:t>
            </a:r>
          </a:p>
          <a:p>
            <a:pPr marL="0" indent="0">
              <a:buNone/>
            </a:pPr>
            <a:r>
              <a:rPr lang="en-GB" i="1" dirty="0" smtClean="0"/>
              <a:t> </a:t>
            </a:r>
            <a:endParaRPr lang="en-GB" i="1" dirty="0"/>
          </a:p>
          <a:p>
            <a:r>
              <a:rPr lang="en-GB" i="1" dirty="0" smtClean="0"/>
              <a:t>Linking up policies </a:t>
            </a:r>
          </a:p>
          <a:p>
            <a:endParaRPr lang="en-GB" i="1" dirty="0" smtClean="0"/>
          </a:p>
          <a:p>
            <a:r>
              <a:rPr lang="en-GB" i="1" dirty="0" smtClean="0"/>
              <a:t>Establishing cross-departmental communication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3937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b="1" i="1" dirty="0" smtClean="0"/>
              <a:t>What we wish we had known before we started</a:t>
            </a:r>
            <a:r>
              <a:rPr lang="is-IS" sz="4000" b="1" i="1" dirty="0" smtClean="0"/>
              <a:t>…</a:t>
            </a:r>
            <a:endParaRPr lang="en-GB" sz="4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559" y="1690688"/>
            <a:ext cx="6059904" cy="461103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i="1" dirty="0" smtClean="0"/>
              <a:t>Lack of</a:t>
            </a:r>
            <a:endParaRPr lang="en-GB" b="1" i="1" dirty="0"/>
          </a:p>
          <a:p>
            <a:r>
              <a:rPr lang="en-GB" i="1" dirty="0"/>
              <a:t>Governance structures</a:t>
            </a:r>
          </a:p>
          <a:p>
            <a:r>
              <a:rPr lang="en-GB" i="1" dirty="0"/>
              <a:t>Ongoing organisational </a:t>
            </a:r>
            <a:r>
              <a:rPr lang="en-GB" i="1" dirty="0" smtClean="0"/>
              <a:t>commitment</a:t>
            </a:r>
          </a:p>
          <a:p>
            <a:r>
              <a:rPr lang="en-GB" i="1" dirty="0" smtClean="0"/>
              <a:t>Organisational strategy (as a whole/for digital)</a:t>
            </a:r>
            <a:endParaRPr lang="en-GB" i="1" dirty="0"/>
          </a:p>
          <a:p>
            <a:r>
              <a:rPr lang="en-GB" i="1" dirty="0" smtClean="0"/>
              <a:t>ICT/digital policies</a:t>
            </a:r>
          </a:p>
          <a:p>
            <a:r>
              <a:rPr lang="en-GB" i="1" dirty="0" smtClean="0"/>
              <a:t>Other policies in general</a:t>
            </a:r>
          </a:p>
          <a:p>
            <a:r>
              <a:rPr lang="en-GB" i="1" dirty="0" smtClean="0"/>
              <a:t>Policy writing experience in the organisation</a:t>
            </a:r>
          </a:p>
          <a:p>
            <a:r>
              <a:rPr lang="en-GB" i="1" dirty="0" smtClean="0"/>
              <a:t>Document management, templates &amp; frameworks</a:t>
            </a:r>
          </a:p>
          <a:p>
            <a:endParaRPr lang="en-GB" i="1" dirty="0" smtClean="0"/>
          </a:p>
          <a:p>
            <a:endParaRPr lang="en-GB" i="1" dirty="0"/>
          </a:p>
          <a:p>
            <a:endParaRPr lang="en-GB" i="1" dirty="0"/>
          </a:p>
          <a:p>
            <a:endParaRPr lang="en-GB" b="1" i="1" dirty="0" smtClean="0"/>
          </a:p>
          <a:p>
            <a:endParaRPr lang="en-GB" b="1" i="1" dirty="0"/>
          </a:p>
          <a:p>
            <a:endParaRPr lang="en-GB" b="1" i="1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569238" y="1690687"/>
            <a:ext cx="4965036" cy="1325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i="1" dirty="0" smtClean="0"/>
              <a:t>Too many</a:t>
            </a:r>
          </a:p>
          <a:p>
            <a:r>
              <a:rPr lang="en-GB" i="1" dirty="0" smtClean="0"/>
              <a:t>Competing DPOC project priorities</a:t>
            </a:r>
          </a:p>
          <a:p>
            <a:r>
              <a:rPr lang="en-GB" i="1" dirty="0" smtClean="0"/>
              <a:t>Policies (with duplication)</a:t>
            </a:r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b="1" i="1" dirty="0" smtClean="0"/>
          </a:p>
          <a:p>
            <a:endParaRPr lang="en-GB" b="1" i="1" dirty="0" smtClean="0"/>
          </a:p>
          <a:p>
            <a:endParaRPr lang="en-GB" b="1" i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69238" y="3240839"/>
            <a:ext cx="4784562" cy="32854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i="1" dirty="0" smtClean="0"/>
              <a:t>Negotiation</a:t>
            </a:r>
          </a:p>
          <a:p>
            <a:r>
              <a:rPr lang="en-GB" i="1" dirty="0" smtClean="0"/>
              <a:t>Found good champions earlier on in the process</a:t>
            </a:r>
          </a:p>
          <a:p>
            <a:r>
              <a:rPr lang="en-GB" i="1" dirty="0" smtClean="0"/>
              <a:t>Policy would still be viewed as a static document</a:t>
            </a:r>
          </a:p>
          <a:p>
            <a:r>
              <a:rPr lang="en-GB" i="1" dirty="0" smtClean="0"/>
              <a:t>Staff attitudes towards policy</a:t>
            </a:r>
          </a:p>
          <a:p>
            <a:r>
              <a:rPr lang="en-GB" i="1" dirty="0" smtClean="0"/>
              <a:t>Compromising critical policy principles</a:t>
            </a:r>
          </a:p>
          <a:p>
            <a:r>
              <a:rPr lang="en-GB" i="1" dirty="0" smtClean="0"/>
              <a:t>Held my ground more</a:t>
            </a:r>
          </a:p>
          <a:p>
            <a:endParaRPr lang="en-GB" b="1" i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09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Microsoft Office PowerPoint</Application>
  <PresentationFormat>Widescreen</PresentationFormat>
  <Paragraphs>172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Devising Your Digital Preservation Policy  Learnings from the Digital Preservation at Oxford and Cambridge (DPOC) project   </vt:lpstr>
      <vt:lpstr>PowerPoint Presentation</vt:lpstr>
      <vt:lpstr>PowerPoint Presentation</vt:lpstr>
      <vt:lpstr>PowerPoint Presentation</vt:lpstr>
      <vt:lpstr>Digital Preservation at Oxford and Cambridge Project (2016-2018) </vt:lpstr>
      <vt:lpstr>Digital Preservation at Oxford and Cambridge Project (2016-2018) </vt:lpstr>
      <vt:lpstr>Challenges and opportunities </vt:lpstr>
      <vt:lpstr>Challenges and opportunities </vt:lpstr>
      <vt:lpstr>What we wish we had known before we started…</vt:lpstr>
      <vt:lpstr>PowerPoint Presentation</vt:lpstr>
      <vt:lpstr>PowerPoint Presentation</vt:lpstr>
    </vt:vector>
  </TitlesOfParts>
  <Company>University of Oxford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Devising Your Digital Preservation Policy  Learnings from the Digital Preservation at Oxford and Cambridge (DPOC) project   </dc:title>
  <dc:creator>Edith Halvarsson</dc:creator>
  <cp:lastModifiedBy>Edith Halvarsson</cp:lastModifiedBy>
  <cp:revision>1</cp:revision>
  <dcterms:created xsi:type="dcterms:W3CDTF">2018-12-05T12:33:08Z</dcterms:created>
  <dcterms:modified xsi:type="dcterms:W3CDTF">2018-12-05T12:33:31Z</dcterms:modified>
</cp:coreProperties>
</file>